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3665-41D3-47D5-BF85-EC0B4E17039D}" type="datetimeFigureOut">
              <a:rPr lang="zh-CN" altLang="en-US" smtClean="0"/>
              <a:pPr/>
              <a:t>2019/3/14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BC41-8882-40C9-AA2C-F1EEB2543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计算机</a:t>
            </a:r>
            <a:r>
              <a:rPr lang="zh-CN" altLang="en-US" dirty="0"/>
              <a:t>等级</a:t>
            </a:r>
            <a:r>
              <a:rPr lang="zh-CN" altLang="en-US" dirty="0" smtClean="0"/>
              <a:t>考试报名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操作</a:t>
            </a:r>
            <a:r>
              <a:rPr lang="zh-CN" altLang="en-US" dirty="0"/>
              <a:t>说明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sz="2000" dirty="0"/>
              <a:t>用户使用手册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2019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月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zh-CN" altLang="en-US" sz="1400" dirty="0" smtClean="0"/>
              <a:t>由于报名需要缴费，在</a:t>
            </a:r>
            <a:r>
              <a:rPr lang="zh-CN" altLang="en-US" sz="1400" dirty="0"/>
              <a:t>缴费前，需要领取电子校园</a:t>
            </a:r>
            <a:r>
              <a:rPr lang="zh-CN" altLang="en-US" sz="1400" dirty="0" smtClean="0"/>
              <a:t>卡以及</a:t>
            </a:r>
            <a:r>
              <a:rPr lang="zh-CN" altLang="en-US" sz="1400" dirty="0"/>
              <a:t>充</a:t>
            </a:r>
            <a:r>
              <a:rPr lang="zh-CN" altLang="en-US" sz="1400" dirty="0" smtClean="0"/>
              <a:t>值，若已领取电子校园卡并有足够的余额，请直接访问网上办事大厅（</a:t>
            </a:r>
            <a:r>
              <a:rPr lang="en-US" altLang="zh-CN" sz="1400" dirty="0" smtClean="0"/>
              <a:t>ehall.dgut.edu.cn</a:t>
            </a:r>
            <a:r>
              <a:rPr lang="zh-CN" altLang="en-US" sz="1400" dirty="0" smtClean="0"/>
              <a:t>）办理流程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（手机端可同步办理，从“智慧莞工”公众号，点击</a:t>
            </a:r>
            <a:r>
              <a:rPr lang="zh-CN" altLang="en-US" sz="1400" b="1" dirty="0">
                <a:solidFill>
                  <a:srgbClr val="FF0000"/>
                </a:solidFill>
              </a:rPr>
              <a:t>中间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菜单“办事大厅”进入）</a:t>
            </a:r>
            <a:r>
              <a:rPr lang="zh-CN" altLang="en-US" sz="1400" b="1" dirty="0" smtClean="0"/>
              <a:t>，</a:t>
            </a:r>
            <a:r>
              <a:rPr lang="zh-CN" altLang="en-US" sz="1400" dirty="0"/>
              <a:t>领取电子校园卡和充</a:t>
            </a:r>
            <a:r>
              <a:rPr lang="zh-CN" altLang="en-US" sz="1400" dirty="0" smtClean="0"/>
              <a:t>值的方法</a:t>
            </a:r>
            <a:r>
              <a:rPr lang="zh-CN" altLang="en-US" sz="1400" dirty="0"/>
              <a:t>如下：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b="1" dirty="0"/>
              <a:t>领取电子校园卡方法：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1.</a:t>
            </a:r>
            <a:r>
              <a:rPr lang="zh-CN" altLang="en-US" sz="1400" dirty="0"/>
              <a:t>关注“</a:t>
            </a:r>
            <a:r>
              <a:rPr lang="zh-CN" altLang="en-US" sz="1400" dirty="0">
                <a:solidFill>
                  <a:srgbClr val="00B050"/>
                </a:solidFill>
              </a:rPr>
              <a:t>智慧莞工</a:t>
            </a:r>
            <a:r>
              <a:rPr lang="zh-CN" altLang="en-US" sz="1400" dirty="0"/>
              <a:t>”公众号，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2.</a:t>
            </a:r>
            <a:r>
              <a:rPr lang="zh-CN" altLang="en-US" sz="1400" dirty="0"/>
              <a:t>点击右下角菜单“</a:t>
            </a:r>
            <a:r>
              <a:rPr lang="zh-CN" altLang="en-US" sz="1400" dirty="0">
                <a:solidFill>
                  <a:srgbClr val="00B050"/>
                </a:solidFill>
              </a:rPr>
              <a:t>电子校园卡</a:t>
            </a:r>
            <a:r>
              <a:rPr lang="zh-CN" altLang="en-US" sz="1400" dirty="0"/>
              <a:t>”，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>3.</a:t>
            </a:r>
            <a:r>
              <a:rPr lang="zh-CN" altLang="en-US" sz="1400" dirty="0"/>
              <a:t>点击后跳转到“中央认证系统”，输入</a:t>
            </a:r>
            <a:r>
              <a:rPr lang="zh-CN" altLang="en-US" sz="1400" dirty="0">
                <a:solidFill>
                  <a:srgbClr val="00B050"/>
                </a:solidFill>
              </a:rPr>
              <a:t>中央认证账号密码</a:t>
            </a:r>
            <a:r>
              <a:rPr lang="zh-CN" altLang="en-US" sz="1400" dirty="0"/>
              <a:t>并确认绑定后领卡成功（</a:t>
            </a:r>
            <a:r>
              <a:rPr lang="zh-CN" altLang="en-US" sz="1400" dirty="0">
                <a:solidFill>
                  <a:srgbClr val="C00000"/>
                </a:solidFill>
              </a:rPr>
              <a:t>激活</a:t>
            </a:r>
            <a:r>
              <a:rPr lang="zh-CN" altLang="en-US" sz="1400" dirty="0"/>
              <a:t>）。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dirty="0">
                <a:solidFill>
                  <a:srgbClr val="C00000"/>
                </a:solidFill>
              </a:rPr>
              <a:t>注意：请同学们一定要输入“中央认证账号密码”绑定，切勿使用手机号获取验证码绑定，否则缴费失败。</a:t>
            </a:r>
            <a:r>
              <a:rPr lang="en-US" altLang="zh-CN" sz="1400" dirty="0">
                <a:solidFill>
                  <a:srgbClr val="C00000"/>
                </a:solidFill>
              </a:rPr>
              <a:t/>
            </a:r>
            <a:br>
              <a:rPr lang="en-US" altLang="zh-CN" sz="1400" dirty="0">
                <a:solidFill>
                  <a:srgbClr val="C00000"/>
                </a:solidFill>
              </a:rPr>
            </a:br>
            <a:r>
              <a:rPr lang="en-US" altLang="zh-CN" sz="1400" dirty="0"/>
              <a:t/>
            </a:r>
            <a:br>
              <a:rPr lang="en-US" altLang="zh-CN" sz="1400" dirty="0"/>
            </a:br>
            <a:endParaRPr lang="zh-CN" altLang="en-US" sz="1400" dirty="0"/>
          </a:p>
        </p:txBody>
      </p:sp>
      <p:sp>
        <p:nvSpPr>
          <p:cNvPr id="5" name="标题 1"/>
          <p:cNvSpPr txBox="1"/>
          <p:nvPr/>
        </p:nvSpPr>
        <p:spPr>
          <a:xfrm>
            <a:off x="500600" y="2276872"/>
            <a:ext cx="82296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/>
              <a:t>充值方法：</a:t>
            </a:r>
            <a:endParaRPr lang="en-US" altLang="zh-CN" sz="1400" b="1" dirty="0"/>
          </a:p>
          <a:p>
            <a:pPr algn="l"/>
            <a:r>
              <a:rPr lang="en-US" altLang="zh-CN" sz="1400" dirty="0"/>
              <a:t>1.</a:t>
            </a:r>
            <a:r>
              <a:rPr lang="zh-CN" altLang="en-US" sz="1400" dirty="0"/>
              <a:t>进入“</a:t>
            </a:r>
            <a:r>
              <a:rPr lang="zh-CN" altLang="en-US" sz="1400" dirty="0">
                <a:solidFill>
                  <a:srgbClr val="C00000"/>
                </a:solidFill>
              </a:rPr>
              <a:t>智慧莞工</a:t>
            </a:r>
            <a:r>
              <a:rPr lang="zh-CN" altLang="en-US" sz="1400" dirty="0"/>
              <a:t>”公众号</a:t>
            </a:r>
            <a:endParaRPr lang="en-US" altLang="zh-CN" sz="1400" dirty="0"/>
          </a:p>
          <a:p>
            <a:pPr algn="l"/>
            <a:r>
              <a:rPr lang="en-US" altLang="zh-CN" sz="1400" dirty="0"/>
              <a:t>2.</a:t>
            </a:r>
            <a:r>
              <a:rPr lang="zh-CN" altLang="en-US" sz="1400" dirty="0"/>
              <a:t>点击右下角菜单</a:t>
            </a:r>
            <a:r>
              <a:rPr lang="zh-CN" altLang="en-US" sz="1400" dirty="0">
                <a:solidFill>
                  <a:srgbClr val="C00000"/>
                </a:solidFill>
              </a:rPr>
              <a:t>“电子校园卡”</a:t>
            </a:r>
            <a:r>
              <a:rPr lang="en-US" altLang="zh-CN" sz="1400" dirty="0">
                <a:solidFill>
                  <a:srgbClr val="C00000"/>
                </a:solidFill>
              </a:rPr>
              <a:t>-</a:t>
            </a:r>
            <a:r>
              <a:rPr lang="zh-CN" altLang="en-US" sz="1400" dirty="0">
                <a:solidFill>
                  <a:srgbClr val="C00000"/>
                </a:solidFill>
              </a:rPr>
              <a:t>电子校园卡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pPr algn="l"/>
            <a:r>
              <a:rPr lang="en-US" altLang="zh-CN" sz="1400" dirty="0"/>
              <a:t>3.</a:t>
            </a:r>
            <a:r>
              <a:rPr lang="zh-CN" altLang="en-US" sz="1400" dirty="0"/>
              <a:t>点击页面中的“</a:t>
            </a:r>
            <a:r>
              <a:rPr lang="zh-CN" altLang="en-US" sz="1400" dirty="0">
                <a:solidFill>
                  <a:srgbClr val="C00000"/>
                </a:solidFill>
              </a:rPr>
              <a:t>余额</a:t>
            </a:r>
            <a:r>
              <a:rPr lang="zh-CN" altLang="en-US" sz="1400" dirty="0"/>
              <a:t>”，跳转至充值页面，选择充值的金额确定后充值成功。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500600" y="4379094"/>
            <a:ext cx="82296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</a:rPr>
              <a:t>存在个别学生仍然会操作有误，使用手机号获取验证码绑定了微信，无法缴费，则需要解绑后才能重新缴费。</a:t>
            </a:r>
            <a:endParaRPr lang="en-US" altLang="zh-CN" sz="1400" b="1" dirty="0">
              <a:solidFill>
                <a:srgbClr val="C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 dirty="0"/>
              <a:t>解绑方法：</a:t>
            </a:r>
            <a:endParaRPr lang="en-US" altLang="zh-CN" sz="1400" dirty="0"/>
          </a:p>
          <a:p>
            <a:pPr algn="l">
              <a:lnSpc>
                <a:spcPct val="150000"/>
              </a:lnSpc>
            </a:pPr>
            <a:r>
              <a:rPr lang="en-US" altLang="zh-CN" sz="1400" dirty="0"/>
              <a:t>1.</a:t>
            </a:r>
            <a:r>
              <a:rPr lang="zh-CN" altLang="en-US" sz="1400" dirty="0"/>
              <a:t>进入“</a:t>
            </a:r>
            <a:r>
              <a:rPr lang="zh-CN" altLang="en-US" sz="1400" dirty="0">
                <a:solidFill>
                  <a:srgbClr val="C00000"/>
                </a:solidFill>
              </a:rPr>
              <a:t>智慧莞工</a:t>
            </a:r>
            <a:r>
              <a:rPr lang="zh-CN" altLang="en-US" sz="1400" dirty="0"/>
              <a:t>”公众号</a:t>
            </a:r>
            <a:endParaRPr lang="en-US" altLang="zh-CN" sz="1400" dirty="0"/>
          </a:p>
          <a:p>
            <a:pPr algn="l">
              <a:lnSpc>
                <a:spcPct val="150000"/>
              </a:lnSpc>
            </a:pPr>
            <a:r>
              <a:rPr lang="en-US" altLang="zh-CN" sz="1400" dirty="0"/>
              <a:t>2.</a:t>
            </a:r>
            <a:r>
              <a:rPr lang="zh-CN" altLang="en-US" sz="1400" dirty="0"/>
              <a:t>点击中间菜单</a:t>
            </a:r>
            <a:r>
              <a:rPr lang="zh-CN" altLang="en-US" sz="1400" dirty="0">
                <a:solidFill>
                  <a:srgbClr val="C00000"/>
                </a:solidFill>
              </a:rPr>
              <a:t>“办事大厅”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pPr algn="l">
              <a:lnSpc>
                <a:spcPct val="150000"/>
              </a:lnSpc>
            </a:pPr>
            <a:r>
              <a:rPr lang="en-US" altLang="zh-CN" sz="1400" dirty="0"/>
              <a:t>3.</a:t>
            </a:r>
            <a:r>
              <a:rPr lang="zh-CN" altLang="en-US" sz="1400" dirty="0"/>
              <a:t>若点击菜单后直接进入大厅首页，则点击页面右上角的</a:t>
            </a:r>
            <a:r>
              <a:rPr lang="zh-CN" altLang="en-US" sz="1400" dirty="0">
                <a:solidFill>
                  <a:srgbClr val="00B050"/>
                </a:solidFill>
              </a:rPr>
              <a:t>个人中心</a:t>
            </a:r>
            <a:r>
              <a:rPr lang="en-US" altLang="zh-CN" sz="1400" dirty="0">
                <a:solidFill>
                  <a:srgbClr val="00B050"/>
                </a:solidFill>
              </a:rPr>
              <a:t>logo</a:t>
            </a:r>
            <a:r>
              <a:rPr lang="zh-CN" altLang="en-US" sz="1400" dirty="0"/>
              <a:t>，并点击页面中的</a:t>
            </a:r>
            <a:r>
              <a:rPr lang="zh-CN" altLang="en-US" sz="1400" dirty="0">
                <a:solidFill>
                  <a:srgbClr val="00B050"/>
                </a:solidFill>
              </a:rPr>
              <a:t>注销</a:t>
            </a:r>
            <a:r>
              <a:rPr lang="zh-CN" altLang="en-US" sz="1400" dirty="0"/>
              <a:t>按钮；若点击后进入</a:t>
            </a:r>
            <a:r>
              <a:rPr lang="zh-CN" altLang="en-US" sz="1400" dirty="0">
                <a:solidFill>
                  <a:srgbClr val="00B050"/>
                </a:solidFill>
              </a:rPr>
              <a:t>中央认证系统</a:t>
            </a:r>
            <a:r>
              <a:rPr lang="zh-CN" altLang="en-US" sz="1400" dirty="0"/>
              <a:t>，请点击</a:t>
            </a:r>
            <a:r>
              <a:rPr lang="zh-CN" altLang="en-US" sz="1400" dirty="0">
                <a:solidFill>
                  <a:srgbClr val="00B050"/>
                </a:solidFill>
              </a:rPr>
              <a:t>微信解绑</a:t>
            </a:r>
            <a:r>
              <a:rPr lang="zh-CN" altLang="en-US" sz="1400" dirty="0"/>
              <a:t>按钮，点击</a:t>
            </a:r>
            <a:r>
              <a:rPr lang="zh-CN" altLang="en-US" sz="1400" dirty="0">
                <a:solidFill>
                  <a:srgbClr val="00B050"/>
                </a:solidFill>
              </a:rPr>
              <a:t>访客解绑</a:t>
            </a:r>
            <a:r>
              <a:rPr lang="zh-CN" altLang="en-US" sz="1400" dirty="0"/>
              <a:t>，输入</a:t>
            </a:r>
            <a:r>
              <a:rPr lang="zh-CN" altLang="en-US" sz="1400" dirty="0">
                <a:solidFill>
                  <a:srgbClr val="00B050"/>
                </a:solidFill>
              </a:rPr>
              <a:t>手机号获取验证码</a:t>
            </a:r>
            <a:r>
              <a:rPr lang="zh-CN" altLang="en-US" sz="1400" dirty="0"/>
              <a:t>后确认解绑；</a:t>
            </a:r>
            <a:endParaRPr lang="en-US" altLang="zh-CN" sz="1400" dirty="0"/>
          </a:p>
          <a:p>
            <a:pPr algn="l">
              <a:lnSpc>
                <a:spcPct val="150000"/>
              </a:lnSpc>
            </a:pPr>
            <a:r>
              <a:rPr lang="en-US" altLang="zh-CN" sz="1400" dirty="0"/>
              <a:t>4.</a:t>
            </a:r>
            <a:r>
              <a:rPr lang="zh-CN" altLang="en-US" sz="1400" dirty="0"/>
              <a:t>解绑后，自动返回登录界面，请再次点击微信登录，并输入</a:t>
            </a:r>
            <a:r>
              <a:rPr lang="zh-CN" altLang="en-US" sz="1400" b="1" dirty="0">
                <a:solidFill>
                  <a:srgbClr val="C00000"/>
                </a:solidFill>
              </a:rPr>
              <a:t>中央认证账号密码</a:t>
            </a:r>
            <a:r>
              <a:rPr lang="zh-CN" altLang="en-US" sz="1400" dirty="0"/>
              <a:t>绑定，成功后即可重新缴费。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533" y="476672"/>
            <a:ext cx="8229600" cy="6340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1600" b="1" dirty="0" smtClean="0"/>
              <a:t>流程办理步骤：</a:t>
            </a: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1400" dirty="0" smtClean="0"/>
              <a:t>1.</a:t>
            </a:r>
            <a:r>
              <a:rPr lang="zh-CN" altLang="en-US" sz="1400" dirty="0" smtClean="0"/>
              <a:t>电脑端：访问网上办事大厅（</a:t>
            </a:r>
            <a:r>
              <a:rPr lang="en-US" altLang="zh-CN" sz="1400" dirty="0" smtClean="0"/>
              <a:t>ehall.dgut.edu.cn</a:t>
            </a:r>
            <a:r>
              <a:rPr lang="zh-CN" altLang="en-US" sz="1400" dirty="0" smtClean="0"/>
              <a:t>），使用中央认证 学号、密码 登录后，</a:t>
            </a:r>
            <a:r>
              <a:rPr lang="zh-CN" altLang="en-US" sz="1400" dirty="0" smtClean="0">
                <a:solidFill>
                  <a:srgbClr val="FF0000"/>
                </a:solidFill>
              </a:rPr>
              <a:t>流程名称 “计算机等级考试报名”</a:t>
            </a:r>
            <a:r>
              <a:rPr lang="zh-CN" altLang="en-US" sz="1400" dirty="0" smtClean="0"/>
              <a:t>，任意输入</a:t>
            </a:r>
            <a:r>
              <a:rPr lang="zh-CN" altLang="en-US" sz="1400" dirty="0" smtClean="0">
                <a:solidFill>
                  <a:srgbClr val="FF0000"/>
                </a:solidFill>
              </a:rPr>
              <a:t>关键字检索</a:t>
            </a:r>
            <a:r>
              <a:rPr lang="zh-CN" altLang="en-US" sz="1400" dirty="0" smtClean="0"/>
              <a:t>，或在底下列表找到对应流程，届时</a:t>
            </a:r>
            <a:r>
              <a:rPr lang="zh-CN" altLang="en-US" sz="1400" dirty="0" smtClean="0">
                <a:solidFill>
                  <a:srgbClr val="FF0000"/>
                </a:solidFill>
              </a:rPr>
              <a:t>广告图</a:t>
            </a:r>
            <a:r>
              <a:rPr lang="zh-CN" altLang="en-US" sz="1400" dirty="0" smtClean="0"/>
              <a:t>处也会换上计算机等级考试快速入口。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zh-CN" altLang="en-US" sz="1400" dirty="0"/>
              <a:t>手机端：从“智慧莞工”公众号，点击中间菜单“办事大厅”</a:t>
            </a:r>
            <a:r>
              <a:rPr lang="zh-CN" altLang="en-US" sz="1400" dirty="0" smtClean="0"/>
              <a:t>进入，办理方法与电脑端一致。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21" y="1916832"/>
            <a:ext cx="8346934" cy="42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点击流程，详细阅读业务、流程说明后，点击办理进入计算机等级考试报名流程。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smtClean="0"/>
              <a:t>3.</a:t>
            </a:r>
            <a:r>
              <a:rPr lang="zh-CN" altLang="en-US" sz="1400" dirty="0" smtClean="0"/>
              <a:t>进入流程后，用户可看到自己的照片，以及个人信息，请进行编辑与核对后，选择报名项目后，点击提交缴纳报考费用，支付成功后，流程办理成功。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87" y="2204864"/>
            <a:ext cx="8871226" cy="447719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457200" y="10167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注意</a:t>
            </a:r>
            <a:r>
              <a:rPr lang="zh-CN" altLang="en-US" sz="1400" dirty="0" smtClean="0"/>
              <a:t>：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请谨慎操作！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dirty="0" smtClean="0"/>
              <a:t>a.</a:t>
            </a:r>
            <a:r>
              <a:rPr lang="zh-CN" altLang="en-US" sz="1400" dirty="0" smtClean="0"/>
              <a:t>每</a:t>
            </a:r>
            <a:r>
              <a:rPr lang="zh-CN" altLang="en-US" sz="1400" dirty="0"/>
              <a:t>位学生</a:t>
            </a:r>
            <a:r>
              <a:rPr lang="zh-CN" altLang="en-US" sz="1400" dirty="0" smtClean="0"/>
              <a:t>一次最多</a:t>
            </a:r>
            <a:r>
              <a:rPr lang="zh-CN" altLang="en-US" sz="1400" dirty="0"/>
              <a:t>可报名两个项目，两个项目可分开两次报名，即一次报名一个项目也</a:t>
            </a:r>
            <a:r>
              <a:rPr lang="zh-CN" altLang="en-US" sz="1400" dirty="0" smtClean="0"/>
              <a:t>可。</a:t>
            </a:r>
            <a:endParaRPr lang="en-US" altLang="zh-CN" sz="1400" dirty="0" smtClean="0"/>
          </a:p>
          <a:p>
            <a:pPr algn="l"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FF0000"/>
                </a:solidFill>
              </a:rPr>
              <a:t>       b.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办理满两个项目后，无法再进入流程，不可更换项目，不可</a:t>
            </a:r>
            <a:r>
              <a:rPr lang="zh-CN" altLang="en-US" sz="1400" b="1" dirty="0">
                <a:solidFill>
                  <a:srgbClr val="FF0000"/>
                </a:solidFill>
              </a:rPr>
              <a:t>撤回，不可退费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661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 smtClean="0"/>
              <a:t>4.</a:t>
            </a:r>
            <a:r>
              <a:rPr lang="zh-CN" altLang="en-US" sz="1400" dirty="0"/>
              <a:t>若学生的</a:t>
            </a:r>
            <a:r>
              <a:rPr lang="zh-CN" altLang="en-US" sz="1400" dirty="0">
                <a:solidFill>
                  <a:srgbClr val="C00000"/>
                </a:solidFill>
              </a:rPr>
              <a:t>中央认证账号</a:t>
            </a:r>
            <a:r>
              <a:rPr lang="zh-CN" altLang="en-US" sz="1400" dirty="0"/>
              <a:t>已领取电子校园卡并绑定微信，则直接进入确认支付页面；若</a:t>
            </a:r>
            <a:r>
              <a:rPr lang="zh-CN" altLang="en-US" sz="1400" dirty="0">
                <a:solidFill>
                  <a:srgbClr val="00B050"/>
                </a:solidFill>
              </a:rPr>
              <a:t>未领取电子校园卡或未绑定微信</a:t>
            </a:r>
            <a:r>
              <a:rPr lang="zh-CN" altLang="en-US" sz="1400" dirty="0"/>
              <a:t>，则会出现扫码页面，</a:t>
            </a:r>
            <a:r>
              <a:rPr lang="zh-CN" altLang="en-US" sz="1400" dirty="0">
                <a:solidFill>
                  <a:srgbClr val="00B050"/>
                </a:solidFill>
              </a:rPr>
              <a:t>要求领卡，并绑定微信；</a:t>
            </a:r>
            <a:r>
              <a:rPr lang="zh-CN" altLang="en-US" sz="1400" dirty="0"/>
              <a:t>学生需要使用</a:t>
            </a:r>
            <a:r>
              <a:rPr lang="zh-CN" altLang="en-US" sz="1400" dirty="0">
                <a:solidFill>
                  <a:srgbClr val="00B050"/>
                </a:solidFill>
              </a:rPr>
              <a:t>手机微信</a:t>
            </a:r>
            <a:r>
              <a:rPr lang="zh-CN" altLang="en-US" sz="1400" dirty="0"/>
              <a:t>，扫码，并按照引导流程领卡，并使用</a:t>
            </a:r>
            <a:r>
              <a:rPr lang="zh-CN" altLang="en-US" sz="1400" dirty="0">
                <a:solidFill>
                  <a:srgbClr val="C00000"/>
                </a:solidFill>
              </a:rPr>
              <a:t>中央认证账号</a:t>
            </a:r>
            <a:r>
              <a:rPr lang="zh-CN" altLang="en-US" sz="1400" dirty="0">
                <a:solidFill>
                  <a:srgbClr val="00B050"/>
                </a:solidFill>
              </a:rPr>
              <a:t>绑定微信。</a:t>
            </a:r>
            <a:r>
              <a:rPr lang="en-US" altLang="zh-CN" sz="1400" dirty="0">
                <a:solidFill>
                  <a:srgbClr val="00B050"/>
                </a:solidFill>
              </a:rPr>
              <a:t/>
            </a:r>
            <a:br>
              <a:rPr lang="en-US" altLang="zh-CN" sz="1400" dirty="0">
                <a:solidFill>
                  <a:srgbClr val="00B050"/>
                </a:solidFill>
              </a:rPr>
            </a:br>
            <a:r>
              <a:rPr lang="zh-CN" altLang="en-US" sz="1400" dirty="0">
                <a:solidFill>
                  <a:srgbClr val="C00000"/>
                </a:solidFill>
              </a:rPr>
              <a:t>（注意一定要输入中央认证账号绑定，不能使用手机号获取验证码的方式绑定，否则无法缴费）</a:t>
            </a:r>
            <a:r>
              <a:rPr lang="en-US" altLang="zh-CN" sz="1400" dirty="0">
                <a:solidFill>
                  <a:srgbClr val="C00000"/>
                </a:solidFill>
              </a:rPr>
              <a:t/>
            </a:r>
            <a:br>
              <a:rPr lang="en-US" altLang="zh-CN" sz="1400" dirty="0">
                <a:solidFill>
                  <a:srgbClr val="C00000"/>
                </a:solidFill>
              </a:rPr>
            </a:br>
            <a:r>
              <a:rPr lang="en-US" altLang="zh-CN" sz="1400" dirty="0">
                <a:solidFill>
                  <a:srgbClr val="C00000"/>
                </a:solidFill>
              </a:rPr>
              <a:t/>
            </a:r>
            <a:br>
              <a:rPr lang="en-US" altLang="zh-CN" sz="1400" dirty="0">
                <a:solidFill>
                  <a:srgbClr val="C00000"/>
                </a:solidFill>
              </a:rPr>
            </a:br>
            <a:r>
              <a:rPr lang="en-US" altLang="zh-CN" sz="1400" dirty="0" smtClean="0"/>
              <a:t>5.</a:t>
            </a:r>
            <a:r>
              <a:rPr lang="zh-CN" altLang="en-US" sz="1400" dirty="0"/>
              <a:t>绑定微信成功后，请点击页面上的</a:t>
            </a:r>
            <a:r>
              <a:rPr lang="zh-CN" altLang="en-US" sz="1400" dirty="0">
                <a:solidFill>
                  <a:srgbClr val="00B050"/>
                </a:solidFill>
              </a:rPr>
              <a:t>去支付</a:t>
            </a:r>
            <a:r>
              <a:rPr lang="zh-CN" altLang="en-US" sz="1400" dirty="0"/>
              <a:t>，输入</a:t>
            </a:r>
            <a:r>
              <a:rPr lang="zh-CN" altLang="en-US" sz="1400" dirty="0">
                <a:solidFill>
                  <a:srgbClr val="00B050"/>
                </a:solidFill>
              </a:rPr>
              <a:t>支付密码（若有小额免密则直接支付成功）后</a:t>
            </a:r>
            <a:r>
              <a:rPr lang="zh-CN" altLang="en-US" sz="1400" dirty="0"/>
              <a:t>支付成功</a:t>
            </a:r>
            <a:r>
              <a:rPr lang="zh-CN" altLang="en-US" sz="1400" dirty="0" smtClean="0"/>
              <a:t>。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/>
          <a:srcRect l="11291" r="16926"/>
          <a:stretch>
            <a:fillRect/>
          </a:stretch>
        </p:blipFill>
        <p:spPr>
          <a:xfrm>
            <a:off x="683568" y="3579698"/>
            <a:ext cx="4032448" cy="23671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l="10968" r="14996"/>
          <a:stretch>
            <a:fillRect/>
          </a:stretch>
        </p:blipFill>
        <p:spPr>
          <a:xfrm>
            <a:off x="5004048" y="3573016"/>
            <a:ext cx="3888432" cy="2373786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457200" y="2490643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注意</a:t>
            </a:r>
            <a:r>
              <a:rPr lang="zh-CN" altLang="en-US" sz="1400" dirty="0" smtClean="0"/>
              <a:t>：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请核对金额后进行支付。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1400" dirty="0" smtClean="0">
                <a:sym typeface="+mn-ea"/>
              </a:rPr>
              <a:t>6.</a:t>
            </a:r>
            <a:r>
              <a:rPr lang="zh-CN" altLang="en-US" sz="1400" dirty="0" smtClean="0">
                <a:sym typeface="+mn-ea"/>
              </a:rPr>
              <a:t>学生可在个人中心</a:t>
            </a:r>
            <a:r>
              <a:rPr lang="en-US" altLang="zh-CN" sz="1400" dirty="0" smtClean="0">
                <a:sym typeface="+mn-ea"/>
              </a:rPr>
              <a:t>-</a:t>
            </a:r>
            <a:r>
              <a:rPr lang="zh-CN" altLang="en-US" sz="1400" dirty="0" smtClean="0">
                <a:sym typeface="+mn-ea"/>
              </a:rPr>
              <a:t>我的事务查看</a:t>
            </a:r>
            <a:r>
              <a:rPr lang="en-US" altLang="zh-CN" sz="1400" dirty="0" smtClean="0">
                <a:sym typeface="+mn-ea"/>
              </a:rPr>
              <a:t>“</a:t>
            </a:r>
            <a:r>
              <a:rPr lang="zh-CN" altLang="en-US" sz="1400" dirty="0" smtClean="0">
                <a:sym typeface="+mn-ea"/>
              </a:rPr>
              <a:t>计算机等级考试报名</a:t>
            </a:r>
            <a:r>
              <a:rPr lang="en-US" altLang="zh-CN" sz="1400" dirty="0" smtClean="0">
                <a:sym typeface="+mn-ea"/>
              </a:rPr>
              <a:t>”</a:t>
            </a:r>
            <a:r>
              <a:rPr lang="zh-CN" altLang="en-US" sz="1400" dirty="0" smtClean="0">
                <a:sym typeface="+mn-ea"/>
              </a:rPr>
              <a:t>流程具体情况。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3360"/>
            <a:ext cx="8229600" cy="4041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全屏显示(4:3)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计算机等级考试报名 操作说明  用户使用手册 2019年3月</vt:lpstr>
      <vt:lpstr>由于报名需要缴费，在缴费前，需要领取电子校园卡以及充值，若已领取电子校园卡并有足够的余额，请直接访问网上办事大厅（ehall.dgut.edu.cn）办理流程（手机端可同步办理，从“智慧莞工”公众号，点击中间菜单“办事大厅”进入），领取电子校园卡和充值的方法如下：  领取电子校园卡方法： 1.关注“智慧莞工”公众号， 2.点击右下角菜单“电子校园卡”， 3.点击后跳转到“中央认证系统”，输入中央认证账号密码并确认绑定后领卡成功（激活）。  注意：请同学们一定要输入“中央认证账号密码”绑定，切勿使用手机号获取验证码绑定，否则缴费失败。  </vt:lpstr>
      <vt:lpstr> 流程办理步骤： 1.电脑端：访问网上办事大厅（ehall.dgut.edu.cn），使用中央认证 学号、密码 登录后，流程名称 “计算机等级考试报名”，任意输入关键字检索，或在底下列表找到对应流程，届时广告图处也会换上计算机等级考试快速入口。 手机端：从“智慧莞工”公众号，点击中间菜单“办事大厅”进入，办理方法与电脑端一致。 </vt:lpstr>
      <vt:lpstr>2.点击流程，详细阅读业务、流程说明后，点击办理进入计算机等级考试报名流程。 3.进入流程后，用户可看到自己的照片，以及个人信息，请进行编辑与核对后，选择报名项目后，点击提交缴纳报考费用，支付成功后，流程办理成功。 </vt:lpstr>
      <vt:lpstr>4.若学生的中央认证账号已领取电子校园卡并绑定微信，则直接进入确认支付页面；若未领取电子校园卡或未绑定微信，则会出现扫码页面，要求领卡，并绑定微信；学生需要使用手机微信，扫码，并按照引导流程领卡，并使用中央认证账号绑定微信。 （注意一定要输入中央认证账号绑定，不能使用手机号获取验证码的方式绑定，否则无法缴费）  5.绑定微信成功后，请点击页面上的去支付，输入支付密码（若有小额免密则直接支付成功）后支付成功。 </vt:lpstr>
      <vt:lpstr>6.学生可在个人中心-我的事务查看“计算机等级考试报名”流程具体情况。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体育选课操作手册</dc:title>
  <dc:creator>Administrator</dc:creator>
  <cp:lastModifiedBy>教务处</cp:lastModifiedBy>
  <cp:revision>69</cp:revision>
  <dcterms:created xsi:type="dcterms:W3CDTF">2018-03-16T01:24:00Z</dcterms:created>
  <dcterms:modified xsi:type="dcterms:W3CDTF">2019-03-14T03:44:14Z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