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1" r:id="rId6"/>
    <p:sldId id="260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20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23665-41D3-47D5-BF85-EC0B4E1703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BC41-8882-40C9-AA2C-F1EEB2543DD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67905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结业复读生学分制收费流程</a:t>
            </a:r>
            <a:br>
              <a:rPr lang="en-US" altLang="zh-CN" dirty="0"/>
            </a:br>
            <a:r>
              <a:rPr lang="zh-CN" altLang="en-US" dirty="0" smtClean="0"/>
              <a:t>操作</a:t>
            </a:r>
            <a:r>
              <a:rPr lang="zh-CN" altLang="en-US" dirty="0"/>
              <a:t>说明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zh-CN" sz="2000" dirty="0"/>
              <a:t>用户使用手册</a:t>
            </a:r>
            <a:br>
              <a:rPr lang="en-US" altLang="zh-CN" sz="2000" dirty="0"/>
            </a:br>
            <a:r>
              <a:rPr lang="en-US" altLang="zh-CN" sz="2000" dirty="0"/>
              <a:t>2018</a:t>
            </a:r>
            <a:r>
              <a:rPr lang="zh-CN" altLang="en-US" sz="2000" dirty="0" smtClean="0"/>
              <a:t>年</a:t>
            </a:r>
            <a:r>
              <a:rPr lang="en-US" altLang="zh-CN" sz="2000" dirty="0" smtClean="0"/>
              <a:t>10</a:t>
            </a:r>
            <a:r>
              <a:rPr lang="zh-CN" altLang="en-US" sz="2000" dirty="0" smtClean="0"/>
              <a:t>月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06180"/>
            <a:ext cx="8229600" cy="1858218"/>
          </a:xfrm>
        </p:spPr>
        <p:txBody>
          <a:bodyPr>
            <a:noAutofit/>
          </a:bodyPr>
          <a:lstStyle/>
          <a:p>
            <a:pPr algn="l"/>
            <a:r>
              <a:rPr lang="zh-CN" altLang="en-US" sz="1400" dirty="0" smtClean="0"/>
              <a:t>由于流程涉及缴费，在</a:t>
            </a:r>
            <a:r>
              <a:rPr lang="zh-CN" altLang="en-US" sz="1400" dirty="0"/>
              <a:t>缴费前，需要领取电子校园</a:t>
            </a:r>
            <a:r>
              <a:rPr lang="zh-CN" altLang="en-US" sz="1400" dirty="0" smtClean="0"/>
              <a:t>卡以及</a:t>
            </a:r>
            <a:r>
              <a:rPr lang="zh-CN" altLang="en-US" sz="1400" dirty="0"/>
              <a:t>充</a:t>
            </a:r>
            <a:r>
              <a:rPr lang="zh-CN" altLang="en-US" sz="1400" dirty="0" smtClean="0"/>
              <a:t>值，若已领取电子校园卡并有足够的余额，请直接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从“智慧莞工”公众号，点击</a:t>
            </a:r>
            <a:r>
              <a:rPr lang="zh-CN" altLang="en-US" sz="1400" b="1" dirty="0">
                <a:solidFill>
                  <a:srgbClr val="FF0000"/>
                </a:solidFill>
              </a:rPr>
              <a:t>中间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菜单“办事大厅”进入办理流程</a:t>
            </a:r>
            <a:br>
              <a:rPr lang="zh-CN" altLang="en-US" sz="1400" b="1" dirty="0" smtClean="0"/>
            </a:br>
            <a:r>
              <a:rPr lang="zh-CN" altLang="en-US" sz="1400" dirty="0"/>
              <a:t>领取电子校园卡和充</a:t>
            </a:r>
            <a:r>
              <a:rPr lang="zh-CN" altLang="en-US" sz="1400" dirty="0" smtClean="0"/>
              <a:t>值的方法</a:t>
            </a:r>
            <a:r>
              <a:rPr lang="zh-CN" altLang="en-US" sz="1400" dirty="0"/>
              <a:t>如下：</a:t>
            </a:r>
            <a:br>
              <a:rPr lang="en-US" altLang="zh-CN" sz="1400" dirty="0"/>
            </a:br>
            <a:br>
              <a:rPr lang="en-US" altLang="zh-CN" sz="1400" dirty="0"/>
            </a:br>
            <a:r>
              <a:rPr lang="zh-CN" altLang="en-US" sz="1400" b="1" dirty="0"/>
              <a:t>领取电子校园卡方法：</a:t>
            </a:r>
            <a:br>
              <a:rPr lang="en-US" altLang="zh-CN" sz="1400" dirty="0"/>
            </a:br>
            <a:r>
              <a:rPr lang="en-US" altLang="zh-CN" sz="1400" dirty="0"/>
              <a:t>1.</a:t>
            </a:r>
            <a:r>
              <a:rPr lang="zh-CN" altLang="en-US" sz="1400" dirty="0"/>
              <a:t>关注“</a:t>
            </a:r>
            <a:r>
              <a:rPr lang="zh-CN" altLang="en-US" sz="1400" dirty="0">
                <a:solidFill>
                  <a:srgbClr val="00B050"/>
                </a:solidFill>
              </a:rPr>
              <a:t>智慧莞工</a:t>
            </a:r>
            <a:r>
              <a:rPr lang="zh-CN" altLang="en-US" sz="1400" dirty="0"/>
              <a:t>”公众号，</a:t>
            </a:r>
            <a:br>
              <a:rPr lang="en-US" altLang="zh-CN" sz="1400" dirty="0"/>
            </a:br>
            <a:r>
              <a:rPr lang="en-US" altLang="zh-CN" sz="1400" dirty="0"/>
              <a:t>2.</a:t>
            </a:r>
            <a:r>
              <a:rPr lang="zh-CN" altLang="en-US" sz="1400" dirty="0"/>
              <a:t>点击右下角菜单“</a:t>
            </a:r>
            <a:r>
              <a:rPr lang="zh-CN" altLang="en-US" sz="1400" dirty="0">
                <a:solidFill>
                  <a:srgbClr val="00B050"/>
                </a:solidFill>
              </a:rPr>
              <a:t>电子校园卡</a:t>
            </a:r>
            <a:r>
              <a:rPr lang="zh-CN" altLang="en-US" sz="1400" dirty="0"/>
              <a:t>”，</a:t>
            </a:r>
            <a:br>
              <a:rPr lang="en-US" altLang="zh-CN" sz="1400" dirty="0"/>
            </a:br>
            <a:r>
              <a:rPr lang="en-US" altLang="zh-CN" sz="1400" dirty="0"/>
              <a:t>3.</a:t>
            </a:r>
            <a:r>
              <a:rPr lang="zh-CN" altLang="en-US" sz="1400" dirty="0"/>
              <a:t>点击后跳转到“中央认证系统”，输入</a:t>
            </a:r>
            <a:r>
              <a:rPr lang="zh-CN" altLang="en-US" sz="1400" dirty="0">
                <a:solidFill>
                  <a:srgbClr val="00B050"/>
                </a:solidFill>
              </a:rPr>
              <a:t>中央认证账号密码</a:t>
            </a:r>
            <a:r>
              <a:rPr lang="zh-CN" altLang="en-US" sz="1400" dirty="0"/>
              <a:t>并确认绑定后领卡成功（</a:t>
            </a:r>
            <a:r>
              <a:rPr lang="zh-CN" altLang="en-US" sz="1400" dirty="0">
                <a:solidFill>
                  <a:srgbClr val="C00000"/>
                </a:solidFill>
              </a:rPr>
              <a:t>激活</a:t>
            </a:r>
            <a:r>
              <a:rPr lang="zh-CN" altLang="en-US" sz="1400" dirty="0"/>
              <a:t>）。</a:t>
            </a:r>
            <a:br>
              <a:rPr lang="en-US" altLang="zh-CN" sz="1400" dirty="0"/>
            </a:br>
            <a:br>
              <a:rPr lang="en-US" altLang="zh-CN" sz="1400" dirty="0"/>
            </a:br>
            <a:r>
              <a:rPr lang="zh-CN" altLang="en-US" sz="1400" dirty="0">
                <a:solidFill>
                  <a:srgbClr val="C00000"/>
                </a:solidFill>
              </a:rPr>
              <a:t>注意：请同学们一定要输入“中央认证账号密码”绑定，切勿使用手机号获取验证码绑定，否则缴费失败。</a:t>
            </a:r>
            <a:br>
              <a:rPr lang="en-US" altLang="zh-CN" sz="1400" dirty="0">
                <a:solidFill>
                  <a:srgbClr val="C00000"/>
                </a:solidFill>
              </a:rPr>
            </a:br>
            <a:br>
              <a:rPr lang="en-US" altLang="zh-CN" sz="1400" dirty="0"/>
            </a:br>
            <a:endParaRPr lang="zh-CN" altLang="en-US" sz="1400" dirty="0"/>
          </a:p>
        </p:txBody>
      </p:sp>
      <p:sp>
        <p:nvSpPr>
          <p:cNvPr id="5" name="标题 1"/>
          <p:cNvSpPr txBox="1"/>
          <p:nvPr/>
        </p:nvSpPr>
        <p:spPr>
          <a:xfrm>
            <a:off x="500600" y="2276872"/>
            <a:ext cx="8229600" cy="1858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1400" b="1" dirty="0"/>
              <a:t>充值方法：</a:t>
            </a:r>
            <a:endParaRPr lang="en-US" altLang="zh-CN" sz="1400" b="1" dirty="0"/>
          </a:p>
          <a:p>
            <a:pPr algn="l"/>
            <a:r>
              <a:rPr lang="en-US" altLang="zh-CN" sz="1400" dirty="0"/>
              <a:t>1.</a:t>
            </a:r>
            <a:r>
              <a:rPr lang="zh-CN" altLang="en-US" sz="1400" dirty="0"/>
              <a:t>进入“</a:t>
            </a:r>
            <a:r>
              <a:rPr lang="zh-CN" altLang="en-US" sz="1400" dirty="0">
                <a:solidFill>
                  <a:srgbClr val="C00000"/>
                </a:solidFill>
              </a:rPr>
              <a:t>智慧莞工</a:t>
            </a:r>
            <a:r>
              <a:rPr lang="zh-CN" altLang="en-US" sz="1400" dirty="0"/>
              <a:t>”公众号</a:t>
            </a:r>
            <a:endParaRPr lang="en-US" altLang="zh-CN" sz="1400" dirty="0"/>
          </a:p>
          <a:p>
            <a:pPr algn="l"/>
            <a:r>
              <a:rPr lang="en-US" altLang="zh-CN" sz="1400" dirty="0"/>
              <a:t>2.</a:t>
            </a:r>
            <a:r>
              <a:rPr lang="zh-CN" altLang="en-US" sz="1400" dirty="0"/>
              <a:t>点击右下角菜单</a:t>
            </a:r>
            <a:r>
              <a:rPr lang="zh-CN" altLang="en-US" sz="1400" dirty="0">
                <a:solidFill>
                  <a:srgbClr val="C00000"/>
                </a:solidFill>
              </a:rPr>
              <a:t>“电子校园卡”</a:t>
            </a:r>
            <a:r>
              <a:rPr lang="en-US" altLang="zh-CN" sz="1400" dirty="0">
                <a:solidFill>
                  <a:srgbClr val="C00000"/>
                </a:solidFill>
              </a:rPr>
              <a:t>-</a:t>
            </a:r>
            <a:r>
              <a:rPr lang="zh-CN" altLang="en-US" sz="1400" dirty="0">
                <a:solidFill>
                  <a:srgbClr val="C00000"/>
                </a:solidFill>
              </a:rPr>
              <a:t>电子校园卡</a:t>
            </a:r>
            <a:r>
              <a:rPr lang="zh-CN" altLang="en-US" sz="1400" dirty="0"/>
              <a:t>；</a:t>
            </a:r>
            <a:endParaRPr lang="en-US" altLang="zh-CN" sz="1400" dirty="0"/>
          </a:p>
          <a:p>
            <a:pPr algn="l"/>
            <a:r>
              <a:rPr lang="en-US" altLang="zh-CN" sz="1400" dirty="0"/>
              <a:t>3.</a:t>
            </a:r>
            <a:r>
              <a:rPr lang="zh-CN" altLang="en-US" sz="1400" dirty="0"/>
              <a:t>点击页面中的“</a:t>
            </a:r>
            <a:r>
              <a:rPr lang="zh-CN" altLang="en-US" sz="1400" dirty="0">
                <a:solidFill>
                  <a:srgbClr val="C00000"/>
                </a:solidFill>
              </a:rPr>
              <a:t>余额</a:t>
            </a:r>
            <a:r>
              <a:rPr lang="zh-CN" altLang="en-US" sz="1400" dirty="0"/>
              <a:t>”，跳转至充值页面，选择充值的金额确定后充值成功。</a:t>
            </a:r>
            <a:endParaRPr lang="zh-CN" altLang="en-US" sz="1400" dirty="0"/>
          </a:p>
        </p:txBody>
      </p:sp>
      <p:sp>
        <p:nvSpPr>
          <p:cNvPr id="6" name="标题 1"/>
          <p:cNvSpPr txBox="1"/>
          <p:nvPr/>
        </p:nvSpPr>
        <p:spPr>
          <a:xfrm>
            <a:off x="500600" y="4379094"/>
            <a:ext cx="8229600" cy="18582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1400" b="1" dirty="0">
                <a:solidFill>
                  <a:srgbClr val="C00000"/>
                </a:solidFill>
              </a:rPr>
              <a:t>存在个别学生仍然会操作有误，使用手机号获取验证码绑定了微信，无法缴费，则需要解绑后才能重新缴费。</a:t>
            </a:r>
            <a:endParaRPr lang="en-US" altLang="zh-CN" sz="1400" b="1" dirty="0">
              <a:solidFill>
                <a:srgbClr val="C0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zh-CN" altLang="en-US" sz="1400" b="1" dirty="0"/>
              <a:t>解绑方法：</a:t>
            </a:r>
            <a:endParaRPr lang="en-US" altLang="zh-CN" sz="1400" dirty="0"/>
          </a:p>
          <a:p>
            <a:pPr algn="l">
              <a:lnSpc>
                <a:spcPct val="150000"/>
              </a:lnSpc>
            </a:pPr>
            <a:r>
              <a:rPr lang="en-US" altLang="zh-CN" sz="1400" dirty="0"/>
              <a:t>1.</a:t>
            </a:r>
            <a:r>
              <a:rPr lang="zh-CN" altLang="en-US" sz="1400" dirty="0"/>
              <a:t>进入“</a:t>
            </a:r>
            <a:r>
              <a:rPr lang="zh-CN" altLang="en-US" sz="1400" dirty="0">
                <a:solidFill>
                  <a:srgbClr val="C00000"/>
                </a:solidFill>
              </a:rPr>
              <a:t>智慧莞工</a:t>
            </a:r>
            <a:r>
              <a:rPr lang="zh-CN" altLang="en-US" sz="1400" dirty="0"/>
              <a:t>”公众号</a:t>
            </a:r>
            <a:endParaRPr lang="en-US" altLang="zh-CN" sz="1400" dirty="0"/>
          </a:p>
          <a:p>
            <a:pPr algn="l">
              <a:lnSpc>
                <a:spcPct val="150000"/>
              </a:lnSpc>
            </a:pPr>
            <a:r>
              <a:rPr lang="en-US" altLang="zh-CN" sz="1400" dirty="0"/>
              <a:t>2.</a:t>
            </a:r>
            <a:r>
              <a:rPr lang="zh-CN" altLang="en-US" sz="1400" dirty="0"/>
              <a:t>点击中间菜单</a:t>
            </a:r>
            <a:r>
              <a:rPr lang="zh-CN" altLang="en-US" sz="1400" dirty="0">
                <a:solidFill>
                  <a:srgbClr val="C00000"/>
                </a:solidFill>
              </a:rPr>
              <a:t>“办事大厅”</a:t>
            </a:r>
            <a:r>
              <a:rPr lang="zh-CN" altLang="en-US" sz="1400" dirty="0"/>
              <a:t>；</a:t>
            </a:r>
            <a:endParaRPr lang="en-US" altLang="zh-CN" sz="1400" dirty="0"/>
          </a:p>
          <a:p>
            <a:pPr algn="l">
              <a:lnSpc>
                <a:spcPct val="150000"/>
              </a:lnSpc>
            </a:pPr>
            <a:r>
              <a:rPr lang="en-US" altLang="zh-CN" sz="1400" dirty="0"/>
              <a:t>3.</a:t>
            </a:r>
            <a:r>
              <a:rPr lang="zh-CN" altLang="en-US" sz="1400" dirty="0"/>
              <a:t>若点击菜单后直接进入大厅首页，则点击页面右上角的</a:t>
            </a:r>
            <a:r>
              <a:rPr lang="zh-CN" altLang="en-US" sz="1400" dirty="0">
                <a:solidFill>
                  <a:srgbClr val="00B050"/>
                </a:solidFill>
              </a:rPr>
              <a:t>个人中心</a:t>
            </a:r>
            <a:r>
              <a:rPr lang="en-US" altLang="zh-CN" sz="1400" dirty="0">
                <a:solidFill>
                  <a:srgbClr val="00B050"/>
                </a:solidFill>
              </a:rPr>
              <a:t>logo</a:t>
            </a:r>
            <a:r>
              <a:rPr lang="zh-CN" altLang="en-US" sz="1400" dirty="0"/>
              <a:t>，并点击页面中的</a:t>
            </a:r>
            <a:r>
              <a:rPr lang="zh-CN" altLang="en-US" sz="1400" dirty="0">
                <a:solidFill>
                  <a:srgbClr val="00B050"/>
                </a:solidFill>
              </a:rPr>
              <a:t>注销</a:t>
            </a:r>
            <a:r>
              <a:rPr lang="zh-CN" altLang="en-US" sz="1400" dirty="0"/>
              <a:t>按钮；若点击后进入</a:t>
            </a:r>
            <a:r>
              <a:rPr lang="zh-CN" altLang="en-US" sz="1400" dirty="0">
                <a:solidFill>
                  <a:srgbClr val="00B050"/>
                </a:solidFill>
              </a:rPr>
              <a:t>中央认证系统</a:t>
            </a:r>
            <a:r>
              <a:rPr lang="zh-CN" altLang="en-US" sz="1400" dirty="0"/>
              <a:t>，请点击</a:t>
            </a:r>
            <a:r>
              <a:rPr lang="zh-CN" altLang="en-US" sz="1400" dirty="0">
                <a:solidFill>
                  <a:srgbClr val="00B050"/>
                </a:solidFill>
              </a:rPr>
              <a:t>微信解绑</a:t>
            </a:r>
            <a:r>
              <a:rPr lang="zh-CN" altLang="en-US" sz="1400" dirty="0"/>
              <a:t>按钮，点击</a:t>
            </a:r>
            <a:r>
              <a:rPr lang="zh-CN" altLang="en-US" sz="1400" dirty="0">
                <a:solidFill>
                  <a:srgbClr val="00B050"/>
                </a:solidFill>
              </a:rPr>
              <a:t>访客解绑</a:t>
            </a:r>
            <a:r>
              <a:rPr lang="zh-CN" altLang="en-US" sz="1400" dirty="0"/>
              <a:t>，输入</a:t>
            </a:r>
            <a:r>
              <a:rPr lang="zh-CN" altLang="en-US" sz="1400" dirty="0">
                <a:solidFill>
                  <a:srgbClr val="00B050"/>
                </a:solidFill>
              </a:rPr>
              <a:t>手机号获取验证码</a:t>
            </a:r>
            <a:r>
              <a:rPr lang="zh-CN" altLang="en-US" sz="1400" dirty="0"/>
              <a:t>后确认解绑；</a:t>
            </a:r>
            <a:endParaRPr lang="en-US" altLang="zh-CN" sz="1400" dirty="0"/>
          </a:p>
          <a:p>
            <a:pPr algn="l">
              <a:lnSpc>
                <a:spcPct val="150000"/>
              </a:lnSpc>
            </a:pPr>
            <a:r>
              <a:rPr lang="en-US" altLang="zh-CN" sz="1400" dirty="0"/>
              <a:t>4.</a:t>
            </a:r>
            <a:r>
              <a:rPr lang="zh-CN" altLang="en-US" sz="1400" dirty="0"/>
              <a:t>解绑后，自动返回登录界面，请再次点击微信登录，并输入</a:t>
            </a:r>
            <a:r>
              <a:rPr lang="zh-CN" altLang="en-US" sz="1400" b="1" dirty="0">
                <a:solidFill>
                  <a:srgbClr val="C00000"/>
                </a:solidFill>
              </a:rPr>
              <a:t>中央认证账号密码</a:t>
            </a:r>
            <a:r>
              <a:rPr lang="zh-CN" altLang="en-US" sz="1400" dirty="0"/>
              <a:t>绑定，成功后即可重新缴费。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8533" y="476672"/>
            <a:ext cx="8229600" cy="63408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br>
              <a:rPr lang="en-US" altLang="zh-CN" sz="1600" b="1" dirty="0" smtClean="0"/>
            </a:br>
            <a:r>
              <a:rPr lang="zh-CN" altLang="en-US" sz="1600" b="1" dirty="0" smtClean="0"/>
              <a:t>流程办理步骤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（本流程只支持</a:t>
            </a:r>
            <a:r>
              <a:rPr lang="en-US" altLang="zh-CN" sz="1600" b="1" dirty="0" smtClean="0">
                <a:solidFill>
                  <a:srgbClr val="FF0000"/>
                </a:solidFill>
              </a:rPr>
              <a:t>Phone</a:t>
            </a:r>
            <a:r>
              <a:rPr lang="zh-CN" altLang="en-US" sz="1600" b="1" dirty="0" smtClean="0">
                <a:solidFill>
                  <a:srgbClr val="FF0000"/>
                </a:solidFill>
              </a:rPr>
              <a:t>端）</a:t>
            </a:r>
            <a:r>
              <a:rPr lang="zh-CN" altLang="en-US" sz="1600" b="1" dirty="0" smtClean="0"/>
              <a:t>：</a:t>
            </a:r>
            <a:br>
              <a:rPr lang="en-US" altLang="zh-CN" sz="1600" b="1" dirty="0" smtClean="0"/>
            </a:br>
            <a:r>
              <a:rPr lang="en-US" altLang="zh-CN" sz="1400" dirty="0" smtClean="0"/>
              <a:t>1.</a:t>
            </a:r>
            <a:r>
              <a:rPr lang="zh-CN" altLang="en-US" sz="1400" dirty="0" smtClean="0">
                <a:sym typeface="+mn-ea"/>
              </a:rPr>
              <a:t> 从</a:t>
            </a:r>
            <a:r>
              <a:rPr lang="zh-CN" altLang="en-US" sz="1400" dirty="0">
                <a:sym typeface="+mn-ea"/>
              </a:rPr>
              <a:t>“智慧莞工”公众号，点击中间菜单“办事大厅”</a:t>
            </a:r>
            <a:r>
              <a:rPr lang="zh-CN" altLang="en-US" sz="1400" dirty="0" smtClean="0">
                <a:sym typeface="+mn-ea"/>
              </a:rPr>
              <a:t>进入，</a:t>
            </a:r>
            <a:r>
              <a:rPr lang="zh-CN" altLang="en-US" sz="1400" dirty="0" smtClean="0"/>
              <a:t>使用中央认证 学号、密码 登录后，</a:t>
            </a:r>
            <a:r>
              <a:rPr lang="zh-CN" altLang="en-US" sz="1400" dirty="0" smtClean="0">
                <a:solidFill>
                  <a:srgbClr val="FF0000"/>
                </a:solidFill>
              </a:rPr>
              <a:t>流程名称 “结业复读生学分制收费”</a:t>
            </a:r>
            <a:r>
              <a:rPr lang="zh-CN" altLang="en-US" sz="1400" dirty="0" smtClean="0"/>
              <a:t>，任意输入</a:t>
            </a:r>
            <a:r>
              <a:rPr lang="zh-CN" altLang="en-US" sz="1400" dirty="0" smtClean="0">
                <a:solidFill>
                  <a:srgbClr val="FF0000"/>
                </a:solidFill>
              </a:rPr>
              <a:t>关键字检索</a:t>
            </a:r>
            <a:r>
              <a:rPr lang="zh-CN" altLang="en-US" sz="1400" dirty="0" smtClean="0"/>
              <a:t>，或在底下列表找到对应流程进行办理。</a:t>
            </a:r>
            <a:br>
              <a:rPr lang="en-US" altLang="zh-CN" sz="1400" dirty="0" smtClean="0"/>
            </a:br>
            <a:endParaRPr lang="zh-CN" altLang="en-US" sz="1400" dirty="0"/>
          </a:p>
        </p:txBody>
      </p:sp>
      <p:pic>
        <p:nvPicPr>
          <p:cNvPr id="12" name="内容占位符 1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299460" y="1743710"/>
            <a:ext cx="2544445" cy="452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400" dirty="0" smtClean="0"/>
              <a:t>2.</a:t>
            </a:r>
            <a:r>
              <a:rPr lang="zh-CN" altLang="en-US" sz="1400" dirty="0" smtClean="0"/>
              <a:t>点击流程，详细阅读业务、流程说明后，点击办理进入结业复读生学分制收费流程。</a:t>
            </a:r>
            <a:br>
              <a:rPr lang="en-US" altLang="zh-CN" sz="1400" dirty="0" smtClean="0"/>
            </a:br>
            <a:r>
              <a:rPr lang="en-US" altLang="zh-CN" sz="1400" dirty="0" smtClean="0"/>
              <a:t>3.</a:t>
            </a:r>
            <a:r>
              <a:rPr lang="zh-CN" altLang="en-US" sz="1400" dirty="0" smtClean="0"/>
              <a:t>进入流程后，用户可看到个人信息，请进行编辑与核对后，点击提交缴纳费用，支付成功后，流程办理成功。</a:t>
            </a:r>
            <a:br>
              <a:rPr lang="en-US" altLang="zh-CN" sz="1400" dirty="0" smtClean="0"/>
            </a:br>
            <a:endParaRPr lang="zh-CN" altLang="en-US" sz="1400" dirty="0"/>
          </a:p>
        </p:txBody>
      </p:sp>
      <p:sp>
        <p:nvSpPr>
          <p:cNvPr id="7" name="标题 1"/>
          <p:cNvSpPr txBox="1"/>
          <p:nvPr/>
        </p:nvSpPr>
        <p:spPr>
          <a:xfrm>
            <a:off x="457200" y="101673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dirty="0"/>
              <a:t>注意</a:t>
            </a:r>
            <a:r>
              <a:rPr lang="zh-CN" altLang="en-US" sz="1400" dirty="0" smtClean="0"/>
              <a:t>：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请谨慎操作！</a:t>
            </a:r>
            <a:endParaRPr lang="en-US" altLang="zh-CN" sz="1400" dirty="0" smtClean="0"/>
          </a:p>
          <a:p>
            <a:pPr algn="l">
              <a:lnSpc>
                <a:spcPct val="150000"/>
              </a:lnSpc>
            </a:pPr>
            <a:r>
              <a:rPr lang="en-US" altLang="zh-CN" sz="1400" b="1" dirty="0" smtClean="0">
                <a:solidFill>
                  <a:srgbClr val="FF0000"/>
                </a:solidFill>
              </a:rPr>
              <a:t>       </a:t>
            </a:r>
            <a:r>
              <a:rPr lang="zh-CN" altLang="en-US" sz="1400" b="1" dirty="0" smtClean="0">
                <a:solidFill>
                  <a:srgbClr val="FF0000"/>
                </a:solidFill>
              </a:rPr>
              <a:t>办理缴费后，无法再进入流程，不可</a:t>
            </a:r>
            <a:r>
              <a:rPr lang="zh-CN" altLang="en-US" sz="1400" b="1" dirty="0">
                <a:solidFill>
                  <a:srgbClr val="FF0000"/>
                </a:solidFill>
              </a:rPr>
              <a:t>撤回，不可退费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pic>
        <p:nvPicPr>
          <p:cNvPr id="8" name="内容占位符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28975" y="1887220"/>
            <a:ext cx="2684780" cy="452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22459"/>
            <a:ext cx="8229600" cy="106613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400" dirty="0" smtClean="0"/>
              <a:t>4.</a:t>
            </a:r>
            <a:r>
              <a:rPr lang="zh-CN" altLang="en-US" sz="1400" dirty="0"/>
              <a:t>若学生的</a:t>
            </a:r>
            <a:r>
              <a:rPr lang="zh-CN" altLang="en-US" sz="1400" dirty="0">
                <a:solidFill>
                  <a:srgbClr val="C00000"/>
                </a:solidFill>
              </a:rPr>
              <a:t>中央认证账号</a:t>
            </a:r>
            <a:r>
              <a:rPr lang="zh-CN" altLang="en-US" sz="1400" dirty="0"/>
              <a:t>已领取电子校园卡并绑定微信，则直接进入确认支付页面；若</a:t>
            </a:r>
            <a:r>
              <a:rPr lang="zh-CN" altLang="en-US" sz="1400" dirty="0">
                <a:solidFill>
                  <a:srgbClr val="00B050"/>
                </a:solidFill>
              </a:rPr>
              <a:t>未领取电子校园卡或未绑定微信</a:t>
            </a:r>
            <a:r>
              <a:rPr lang="zh-CN" altLang="en-US" sz="1400" dirty="0"/>
              <a:t>，则会出现二维码页面，学生需按照引导流程领卡，并使用</a:t>
            </a:r>
            <a:r>
              <a:rPr lang="zh-CN" altLang="en-US" sz="1400" dirty="0">
                <a:solidFill>
                  <a:srgbClr val="C00000"/>
                </a:solidFill>
              </a:rPr>
              <a:t>中央认证账号</a:t>
            </a:r>
            <a:r>
              <a:rPr lang="zh-CN" altLang="en-US" sz="1400" dirty="0">
                <a:solidFill>
                  <a:srgbClr val="00B050"/>
                </a:solidFill>
              </a:rPr>
              <a:t>绑定微信。</a:t>
            </a:r>
            <a:br>
              <a:rPr lang="en-US" altLang="zh-CN" sz="1400" dirty="0">
                <a:solidFill>
                  <a:srgbClr val="00B050"/>
                </a:solidFill>
              </a:rPr>
            </a:br>
            <a:r>
              <a:rPr lang="zh-CN" altLang="en-US" sz="1400" dirty="0">
                <a:solidFill>
                  <a:srgbClr val="C00000"/>
                </a:solidFill>
              </a:rPr>
              <a:t>（注意一定要输入中央认证账号绑定，不能使用手机号获取验证码的方式绑定，否则无法缴费）</a:t>
            </a:r>
            <a:br>
              <a:rPr lang="en-US" altLang="zh-CN" sz="1400" dirty="0">
                <a:solidFill>
                  <a:srgbClr val="C00000"/>
                </a:solidFill>
              </a:rPr>
            </a:br>
            <a:r>
              <a:rPr lang="en-US" altLang="zh-CN" sz="1400" dirty="0" smtClean="0"/>
              <a:t>5.</a:t>
            </a:r>
            <a:r>
              <a:rPr lang="zh-CN" altLang="en-US" sz="1400" dirty="0"/>
              <a:t>绑定微信成功后，请点击页面上的</a:t>
            </a:r>
            <a:r>
              <a:rPr lang="zh-CN" altLang="en-US" sz="1400" dirty="0">
                <a:solidFill>
                  <a:srgbClr val="00B050"/>
                </a:solidFill>
              </a:rPr>
              <a:t>去支付</a:t>
            </a:r>
            <a:r>
              <a:rPr lang="zh-CN" altLang="en-US" sz="1400" dirty="0"/>
              <a:t>，输入</a:t>
            </a:r>
            <a:r>
              <a:rPr lang="zh-CN" altLang="en-US" sz="1400" dirty="0">
                <a:solidFill>
                  <a:srgbClr val="00B050"/>
                </a:solidFill>
              </a:rPr>
              <a:t>支付密码（若有小额免密则直接支付成功）后</a:t>
            </a:r>
            <a:r>
              <a:rPr lang="zh-CN" altLang="en-US" sz="1400" dirty="0"/>
              <a:t>支付成功</a:t>
            </a:r>
            <a:r>
              <a:rPr lang="zh-CN" altLang="en-US" sz="1400" dirty="0" smtClean="0"/>
              <a:t>。</a:t>
            </a:r>
            <a:r>
              <a:rPr lang="zh-CN" altLang="en-US" sz="1400" dirty="0">
                <a:sym typeface="+mn-ea"/>
              </a:rPr>
              <a:t>注意</a:t>
            </a:r>
            <a:r>
              <a:rPr lang="zh-CN" altLang="en-US" sz="1400" dirty="0" smtClean="0">
                <a:sym typeface="+mn-ea"/>
              </a:rPr>
              <a:t>：</a:t>
            </a:r>
            <a:r>
              <a:rPr lang="zh-CN" altLang="en-US" sz="1400" b="1" dirty="0" smtClean="0">
                <a:solidFill>
                  <a:srgbClr val="FF0000"/>
                </a:solidFill>
                <a:sym typeface="+mn-ea"/>
              </a:rPr>
              <a:t>请核对金额后进行支付。</a:t>
            </a:r>
            <a:endParaRPr lang="zh-CN" altLang="en-US" sz="1400" dirty="0"/>
          </a:p>
        </p:txBody>
      </p:sp>
      <p:pic>
        <p:nvPicPr>
          <p:cNvPr id="9" name="内容占位符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24805" y="2145030"/>
            <a:ext cx="2544445" cy="4526280"/>
          </a:xfrm>
          <a:prstGeom prst="rect">
            <a:avLst/>
          </a:prstGeom>
        </p:spPr>
      </p:pic>
      <p:pic>
        <p:nvPicPr>
          <p:cNvPr id="16" name="内容占位符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74750" y="2145030"/>
            <a:ext cx="2544445" cy="452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CN" sz="1400" dirty="0" smtClean="0">
                <a:sym typeface="+mn-ea"/>
              </a:rPr>
              <a:t>6.</a:t>
            </a:r>
            <a:r>
              <a:rPr lang="zh-CN" altLang="en-US" sz="1400" dirty="0" smtClean="0">
                <a:sym typeface="+mn-ea"/>
              </a:rPr>
              <a:t>学生可在个人中心</a:t>
            </a:r>
            <a:r>
              <a:rPr lang="en-US" altLang="zh-CN" sz="1400" dirty="0" smtClean="0">
                <a:sym typeface="+mn-ea"/>
              </a:rPr>
              <a:t>-</a:t>
            </a:r>
            <a:r>
              <a:rPr lang="zh-CN" altLang="en-US" sz="1400" dirty="0" smtClean="0">
                <a:sym typeface="+mn-ea"/>
              </a:rPr>
              <a:t>我的事务查看</a:t>
            </a:r>
            <a:r>
              <a:rPr lang="en-US" altLang="zh-CN" sz="1400" dirty="0" smtClean="0">
                <a:sym typeface="+mn-ea"/>
              </a:rPr>
              <a:t>“</a:t>
            </a:r>
            <a:r>
              <a:rPr lang="zh-CN" altLang="en-US" sz="1400" dirty="0" smtClean="0">
                <a:sym typeface="+mn-ea"/>
              </a:rPr>
              <a:t>结业复读生学分制收费</a:t>
            </a:r>
            <a:r>
              <a:rPr lang="en-US" altLang="zh-CN" sz="1400" dirty="0" smtClean="0">
                <a:sym typeface="+mn-ea"/>
              </a:rPr>
              <a:t>”</a:t>
            </a:r>
            <a:r>
              <a:rPr lang="zh-CN" altLang="en-US" sz="1400" dirty="0" smtClean="0">
                <a:sym typeface="+mn-ea"/>
              </a:rPr>
              <a:t>流程具体情况。</a:t>
            </a:r>
            <a:endParaRPr lang="zh-CN" altLang="en-US" sz="1400" dirty="0" smtClean="0">
              <a:sym typeface="+mn-ea"/>
            </a:endParaRPr>
          </a:p>
        </p:txBody>
      </p:sp>
      <p:pic>
        <p:nvPicPr>
          <p:cNvPr id="16" name="内容占位符 1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235325" y="1417955"/>
            <a:ext cx="2544445" cy="4526280"/>
          </a:xfrm>
          <a:prstGeom prst="rect">
            <a:avLst/>
          </a:prstGeom>
        </p:spPr>
      </p:pic>
      <p:pic>
        <p:nvPicPr>
          <p:cNvPr id="18" name="内容占位符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955"/>
            <a:ext cx="2544445" cy="4526280"/>
          </a:xfrm>
          <a:prstGeom prst="rect">
            <a:avLst/>
          </a:prstGeom>
        </p:spPr>
      </p:pic>
      <p:pic>
        <p:nvPicPr>
          <p:cNvPr id="6" name="内容占位符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450" y="1417955"/>
            <a:ext cx="2673985" cy="4526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1044</Words>
  <Application>WPS 演示</Application>
  <PresentationFormat>全屏显示(4:3)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结业复读生学分制收费流程 操作说明  用户使用手册 2018年10月</vt:lpstr>
      <vt:lpstr>由于流程涉及缴费，在缴费前，需要领取电子校园卡以及充值，若已领取电子校园卡并有足够的余额，请直接从“智慧莞工”公众号，点击中间菜单“办事大厅”进入办理流程 领取电子校园卡和充值的方法如下：  领取电子校园卡方法： 1.关注“智慧莞工”公众号， 2.点击右下角菜单“电子校园卡”， 3.点击后跳转到“中央认证系统”，输入中央认证账号密码并确认绑定后领卡成功（激活）。  注意：请同学们一定要输入“中央认证账号密码”绑定，切勿使用手机号获取验证码绑定，否则缴费失败。  </vt:lpstr>
      <vt:lpstr> 流程办理步骤（本流程只支持Phone端）： 1. 从“智慧莞工”公众号，点击中间菜单“办事大厅”进入，使用中央认证 学号、密码 登录后，流程名称 “结业复读生学分制收费”，任意输入关键字检索，或在底下列表找到对应流程进行办理。 </vt:lpstr>
      <vt:lpstr>2.点击流程，详细阅读业务、流程说明后，点击办理进入结业复读生学分制收费流程。 3.进入流程后，用户可看到个人信息，请进行编辑与核对后，点击提交缴纳费用，支付成功后，流程办理成功。 </vt:lpstr>
      <vt:lpstr>4.若学生的中央认证账号已领取电子校园卡并绑定微信，则直接进入确认支付页面；若未领取电子校园卡或未绑定微信，则会出现二维码页面，学生需按照引导流程领卡，并使用中央认证账号绑定微信。 （注意一定要输入中央认证账号绑定，不能使用手机号获取验证码的方式绑定，否则无法缴费） 5.绑定微信成功后，请点击页面上的去支付，输入支付密码（若有小额免密则直接支付成功）后支付成功。注意：请核对金额后进行支付。</vt:lpstr>
      <vt:lpstr>6.学生可在个人中心-我的事务查看“结业复读生学分制收费”流程具体情况。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体育选课操作手册</dc:title>
  <dc:creator>Administrator</dc:creator>
  <cp:lastModifiedBy>Jx1413125760</cp:lastModifiedBy>
  <cp:revision>71</cp:revision>
  <dcterms:created xsi:type="dcterms:W3CDTF">2018-03-16T01:24:00Z</dcterms:created>
  <dcterms:modified xsi:type="dcterms:W3CDTF">2018-10-08T08:52:46Z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